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sldIdLst>
    <p:sldId id="298" r:id="rId2"/>
    <p:sldId id="299" r:id="rId3"/>
    <p:sldId id="346" r:id="rId4"/>
    <p:sldId id="347" r:id="rId5"/>
    <p:sldId id="334" r:id="rId6"/>
    <p:sldId id="337" r:id="rId7"/>
    <p:sldId id="336" r:id="rId8"/>
    <p:sldId id="341" r:id="rId9"/>
    <p:sldId id="339" r:id="rId10"/>
    <p:sldId id="340" r:id="rId11"/>
    <p:sldId id="305" r:id="rId12"/>
    <p:sldId id="330" r:id="rId13"/>
    <p:sldId id="342" r:id="rId14"/>
    <p:sldId id="343" r:id="rId15"/>
    <p:sldId id="344" r:id="rId16"/>
    <p:sldId id="345" r:id="rId17"/>
    <p:sldId id="33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8"/>
    <p:restoredTop sz="74434" autoAdjust="0"/>
  </p:normalViewPr>
  <p:slideViewPr>
    <p:cSldViewPr snapToGrid="0" snapToObjects="1">
      <p:cViewPr varScale="1">
        <p:scale>
          <a:sx n="96" d="100"/>
          <a:sy n="96" d="100"/>
        </p:scale>
        <p:origin x="2672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5E99E-3F22-1444-BA73-AC04802CC96F}" type="datetimeFigureOut">
              <a:rPr lang="en-US" smtClean="0"/>
              <a:t>3/10/21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D463A-DCAA-CE48-83B5-7005EF66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3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Introduction</a:t>
            </a:r>
            <a:r>
              <a:rPr lang="en-US" baseline="0" dirty="0"/>
              <a:t>:</a:t>
            </a:r>
          </a:p>
          <a:p>
            <a:endParaRPr lang="en-US" baseline="0" dirty="0"/>
          </a:p>
          <a:p>
            <a:r>
              <a:rPr lang="en-US" baseline="0" dirty="0"/>
              <a:t>Brief intro of who I am</a:t>
            </a:r>
          </a:p>
          <a:p>
            <a:endParaRPr lang="en-US" baseline="0" dirty="0"/>
          </a:p>
          <a:p>
            <a:r>
              <a:rPr lang="en-US" baseline="0" dirty="0"/>
              <a:t>Personal interest in FASD based on working with kids who were undiagnosed and professionals struggling to educate and provide treatment.</a:t>
            </a:r>
          </a:p>
          <a:p>
            <a:endParaRPr lang="en-US" dirty="0"/>
          </a:p>
          <a:p>
            <a:r>
              <a:rPr lang="en-US" dirty="0"/>
              <a:t>1984 case example - 14</a:t>
            </a:r>
            <a:r>
              <a:rPr lang="en-US" baseline="0" dirty="0"/>
              <a:t> year old boy who was in trouble with the law, adoptive parents having difficulty with/considering giving him up, decent communication skills</a:t>
            </a:r>
            <a:endParaRPr lang="en-US" dirty="0"/>
          </a:p>
          <a:p>
            <a:pPr>
              <a:buNone/>
            </a:pPr>
            <a:r>
              <a:rPr lang="en-US" dirty="0"/>
              <a:t>Poor memory, unable to learn and apply new concepts, easily overwhelmed/exploited</a:t>
            </a:r>
            <a:r>
              <a:rPr lang="en-US" baseline="0" dirty="0"/>
              <a:t> by other teens, annoying behaviors that people ignored, gave him traditional punishments that didn’t alter behaviors (time out, sit and color grids (10 grids), ignore/banish) </a:t>
            </a:r>
          </a:p>
          <a:p>
            <a:pPr>
              <a:buNone/>
            </a:pPr>
            <a:endParaRPr lang="en-US" baseline="0" dirty="0"/>
          </a:p>
          <a:p>
            <a:pPr>
              <a:buNone/>
            </a:pPr>
            <a:r>
              <a:rPr lang="en-US" baseline="0" dirty="0"/>
              <a:t>(later learned that the mother died from alcohol-related disease, born premature, grew up in unstable/chaotic environment). Led me on quest to learn more about him and others like him 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Brief history – pre- 1973 speculation that was disregarded by the medical community. Summary of University of Washington researchers’ discovery of FAS (1973) and defining of disorder (</a:t>
            </a:r>
            <a:r>
              <a:rPr lang="en-US" baseline="0" dirty="0" err="1"/>
              <a:t>Streissguth</a:t>
            </a:r>
            <a:r>
              <a:rPr lang="en-US" baseline="0" dirty="0"/>
              <a:t>, others) .  Offspring of alcoholic mothers had consistent physical and central nervous system deficits</a:t>
            </a:r>
          </a:p>
          <a:p>
            <a:endParaRPr lang="en-US" baseline="0" dirty="0"/>
          </a:p>
          <a:p>
            <a:r>
              <a:rPr lang="en-US" baseline="0" dirty="0"/>
              <a:t>1973 – FAS diagnosis was adopted (abnormal facial features, growth deficiencies (height, weight, head size), CNS deficits (learning, math, poor social skills, executive reasoning)</a:t>
            </a:r>
          </a:p>
          <a:p>
            <a:endParaRPr lang="en-US" dirty="0"/>
          </a:p>
          <a:p>
            <a:r>
              <a:rPr lang="en-US" dirty="0"/>
              <a:t>FAE – diagnosis adopted for children</a:t>
            </a:r>
            <a:r>
              <a:rPr lang="en-US" baseline="0" dirty="0"/>
              <a:t> who did not have the </a:t>
            </a:r>
            <a:r>
              <a:rPr lang="en-US" dirty="0"/>
              <a:t>facial abnormalities,</a:t>
            </a:r>
            <a:r>
              <a:rPr lang="en-US" baseline="0" dirty="0"/>
              <a:t> CNS problems most pronounced - </a:t>
            </a:r>
            <a:r>
              <a:rPr lang="en-US" dirty="0"/>
              <a:t> (confusion with ADHD, ODD,</a:t>
            </a:r>
            <a:r>
              <a:rPr lang="en-US" baseline="0" dirty="0"/>
              <a:t> </a:t>
            </a:r>
            <a:r>
              <a:rPr lang="en-US" dirty="0"/>
              <a:t>other</a:t>
            </a:r>
            <a:r>
              <a:rPr lang="en-US" baseline="0" dirty="0"/>
              <a:t> diagnoses at the time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D463A-DCAA-CE48-83B5-7005EF6687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37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D463A-DCAA-CE48-83B5-7005EF6687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75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D463A-DCAA-CE48-83B5-7005EF6687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31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D463A-DCAA-CE48-83B5-7005EF6687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8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FB8A6FE6-C7D4-3841-9626-2FE72BBA5269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F004E44-D141-0242-86A5-F1046AF4168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FB8A6FE6-C7D4-3841-9626-2FE72BBA5269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F004E44-D141-0242-86A5-F1046AF41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FB8A6FE6-C7D4-3841-9626-2FE72BBA5269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F004E44-D141-0242-86A5-F1046AF41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FB8A6FE6-C7D4-3841-9626-2FE72BBA5269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F004E44-D141-0242-86A5-F1046AF41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FB8A6FE6-C7D4-3841-9626-2FE72BBA5269}" type="datetimeFigureOut">
              <a:rPr lang="en-US" smtClean="0"/>
              <a:t>3/10/21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F004E44-D141-0242-86A5-F1046AF416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FB8A6FE6-C7D4-3841-9626-2FE72BBA5269}" type="datetimeFigureOut">
              <a:rPr lang="en-US" smtClean="0"/>
              <a:t>3/10/21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F004E44-D141-0242-86A5-F1046AF41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FB8A6FE6-C7D4-3841-9626-2FE72BBA5269}" type="datetimeFigureOut">
              <a:rPr lang="en-US" smtClean="0"/>
              <a:t>3/10/21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F004E44-D141-0242-86A5-F1046AF41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FB8A6FE6-C7D4-3841-9626-2FE72BBA5269}" type="datetimeFigureOut">
              <a:rPr lang="en-US" smtClean="0"/>
              <a:t>3/10/21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F004E44-D141-0242-86A5-F1046AF41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FB8A6FE6-C7D4-3841-9626-2FE72BBA5269}" type="datetimeFigureOut">
              <a:rPr lang="en-US" smtClean="0"/>
              <a:t>3/10/21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F004E44-D141-0242-86A5-F1046AF4168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FB8A6FE6-C7D4-3841-9626-2FE72BBA5269}" type="datetimeFigureOut">
              <a:rPr lang="en-US" smtClean="0"/>
              <a:t>3/10/21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8F004E44-D141-0242-86A5-F1046AF41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lumMod val="88000"/>
              </a:schemeClr>
            </a:gs>
            <a:gs pos="100000">
              <a:schemeClr val="bg1">
                <a:tint val="89000"/>
                <a:shade val="62000"/>
                <a:satMod val="110000"/>
                <a:lumMod val="72000"/>
              </a:schemeClr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1351221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Prenatal Drug Exposure </a:t>
            </a:r>
            <a:br>
              <a:rPr lang="en-US" dirty="0"/>
            </a:br>
            <a:r>
              <a:rPr lang="en-US" dirty="0"/>
              <a:t>&amp; the Developing Child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43492" y="2602523"/>
            <a:ext cx="6777317" cy="2668482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68580" indent="0" algn="ctr">
              <a:buNone/>
            </a:pPr>
            <a:r>
              <a:rPr lang="en-US" sz="2300" b="1" dirty="0"/>
              <a:t>Ryan Tolleson Knee, PhD</a:t>
            </a:r>
            <a:endParaRPr lang="en-US" sz="2300" dirty="0"/>
          </a:p>
          <a:p>
            <a:pPr marL="68580" indent="0" algn="ctr">
              <a:buNone/>
            </a:pPr>
            <a:r>
              <a:rPr lang="en-US" sz="2200" dirty="0"/>
              <a:t>Director, Center for Children, Families, </a:t>
            </a:r>
            <a:br>
              <a:rPr lang="en-US" sz="2200" dirty="0"/>
            </a:br>
            <a:r>
              <a:rPr lang="en-US" sz="2200" dirty="0"/>
              <a:t>and Workforce Development</a:t>
            </a:r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/>
              <a:t>March 2021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34FC09-413D-5B43-8950-81843516CB63}"/>
              </a:ext>
            </a:extLst>
          </p:cNvPr>
          <p:cNvSpPr/>
          <p:nvPr/>
        </p:nvSpPr>
        <p:spPr>
          <a:xfrm>
            <a:off x="0" y="5500468"/>
            <a:ext cx="9150975" cy="1357531"/>
          </a:xfrm>
          <a:prstGeom prst="rect">
            <a:avLst/>
          </a:prstGeom>
          <a:solidFill>
            <a:srgbClr val="580B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0A3C98-AA8A-A140-B946-96A04E562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8890" y="5959915"/>
            <a:ext cx="4106220" cy="38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36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3612B9-E6A8-E749-BB49-730F37207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774440"/>
            <a:ext cx="7024744" cy="1143000"/>
          </a:xfrm>
        </p:spPr>
        <p:txBody>
          <a:bodyPr/>
          <a:lstStyle/>
          <a:p>
            <a:r>
              <a:rPr lang="en-US" dirty="0"/>
              <a:t>Generalizability - </a:t>
            </a:r>
            <a:r>
              <a:rPr lang="en-US" sz="2800" dirty="0"/>
              <a:t>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BB9FFB-F326-DE44-926F-B12F8C932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182972"/>
            <a:ext cx="6777317" cy="350897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Teach a child to stop at a street corner before crossing on the way to school. Child is able to stop at that street corner but no other street corners. </a:t>
            </a:r>
          </a:p>
          <a:p>
            <a:r>
              <a:rPr lang="en-US" dirty="0"/>
              <a:t>Can repeat directions/rules. Check for comprehension and ability to generalize by asking the child to </a:t>
            </a:r>
            <a:r>
              <a:rPr lang="en-US" b="1" dirty="0"/>
              <a:t>show me </a:t>
            </a:r>
            <a:r>
              <a:rPr lang="en-US" dirty="0"/>
              <a:t>rather than tell me.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820521-C362-D74F-8D48-8CCA08026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674" y="6044364"/>
            <a:ext cx="3392813" cy="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04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490" y="591565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Prevent Behavioral Problems - Environmental Mismatch  </a:t>
            </a:r>
            <a:endParaRPr lang="en-US" sz="27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76446" y="2006521"/>
            <a:ext cx="3392813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Academic/home environments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41721" y="2707410"/>
            <a:ext cx="3419856" cy="2835797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Rapid response</a:t>
            </a:r>
          </a:p>
          <a:p>
            <a:pPr marL="6858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Grouped by age</a:t>
            </a:r>
          </a:p>
          <a:p>
            <a:pPr marL="6858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Remember first time</a:t>
            </a:r>
          </a:p>
          <a:p>
            <a:pPr marL="6858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Abstract learning</a:t>
            </a:r>
          </a:p>
          <a:p>
            <a:pPr marL="6858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 Multi-stimuli </a:t>
            </a:r>
          </a:p>
          <a:p>
            <a:pPr marL="6858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6. Multiple transitions</a:t>
            </a:r>
          </a:p>
          <a:p>
            <a:pPr marL="6858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7. Reading, math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74741" y="2006522"/>
            <a:ext cx="3392813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Challenges strengths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152" y="2707410"/>
            <a:ext cx="3654786" cy="2835797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Delayed cognition</a:t>
            </a:r>
          </a:p>
          <a:p>
            <a:pPr marL="6858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Age-delayed</a:t>
            </a:r>
          </a:p>
          <a:p>
            <a:pPr marL="6858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Memory problems</a:t>
            </a:r>
          </a:p>
          <a:p>
            <a:pPr marL="6858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Learning – doing</a:t>
            </a:r>
          </a:p>
          <a:p>
            <a:pPr marL="6858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 Easily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overstimulated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858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6. Difficulty transitioning</a:t>
            </a:r>
          </a:p>
          <a:p>
            <a:pPr marL="68580" indent="0">
              <a:buNone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7. Art, music hands on </a:t>
            </a:r>
          </a:p>
          <a:p>
            <a:pPr marL="68580" indent="0">
              <a:buNone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77DDD0F-7662-974B-81E1-6D50EFCA86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674" y="6044364"/>
            <a:ext cx="3392813" cy="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62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Shifting Perceptions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76446" y="2316009"/>
            <a:ext cx="3392813" cy="639762"/>
          </a:xfrm>
        </p:spPr>
        <p:txBody>
          <a:bodyPr/>
          <a:lstStyle/>
          <a:p>
            <a:r>
              <a:rPr lang="en-US" dirty="0"/>
              <a:t>Seeing the child as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Annoying, irritating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Lazy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Babied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Attention seeking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74741" y="2316010"/>
            <a:ext cx="3392813" cy="639762"/>
          </a:xfrm>
        </p:spPr>
        <p:txBody>
          <a:bodyPr>
            <a:normAutofit/>
          </a:bodyPr>
          <a:lstStyle/>
          <a:p>
            <a:r>
              <a:rPr lang="en-US" dirty="0"/>
              <a:t>To understanding as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151" y="2974694"/>
            <a:ext cx="3833335" cy="2835797"/>
          </a:xfrm>
        </p:spPr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Frustrated, challenged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Oversensitive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Being younger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Needs support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43200C-E88A-9E48-9B1A-BEE1F2C59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674" y="6044364"/>
            <a:ext cx="3392813" cy="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9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8E1BE-34ED-1B49-907B-DA1FA3007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521227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Team Approach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AF1F7-18A0-2243-B6FF-C5D5B9825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817215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en-US" i="1" dirty="0"/>
              <a:t>Understand limits/strengths to adapt environments and prevent secondary problems</a:t>
            </a:r>
          </a:p>
          <a:p>
            <a:pPr marL="68580" indent="0">
              <a:spcBef>
                <a:spcPts val="0"/>
              </a:spcBef>
              <a:buNone/>
            </a:pPr>
            <a:endParaRPr lang="en-US" dirty="0"/>
          </a:p>
          <a:p>
            <a:r>
              <a:rPr lang="en-US" dirty="0"/>
              <a:t>Family, caregivers</a:t>
            </a:r>
          </a:p>
          <a:p>
            <a:r>
              <a:rPr lang="en-US" dirty="0"/>
              <a:t>Schools</a:t>
            </a:r>
          </a:p>
          <a:p>
            <a:r>
              <a:rPr lang="en-US" dirty="0"/>
              <a:t>Health care providers (SW, SP, OT)</a:t>
            </a:r>
          </a:p>
          <a:p>
            <a:r>
              <a:rPr lang="en-US" dirty="0"/>
              <a:t>Church, sports programs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31A7BC-9688-0940-A539-C7B5E2258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674" y="6044364"/>
            <a:ext cx="3392813" cy="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7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826B8-DAD8-2949-8BFC-1C4FB0D4D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450889"/>
            <a:ext cx="7024744" cy="1143000"/>
          </a:xfrm>
        </p:spPr>
        <p:txBody>
          <a:bodyPr/>
          <a:lstStyle/>
          <a:p>
            <a:r>
              <a:rPr lang="en-US" dirty="0"/>
              <a:t>Behaviors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EA3AA-D1A7-5B44-BB16-2FB99DEDF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746877"/>
            <a:ext cx="7024742" cy="4034945"/>
          </a:xfrm>
        </p:spPr>
        <p:txBody>
          <a:bodyPr>
            <a:normAutofit fontScale="92500" lnSpcReduction="10000"/>
          </a:bodyPr>
          <a:lstStyle/>
          <a:p>
            <a:pPr lvl="0">
              <a:spcAft>
                <a:spcPts val="600"/>
              </a:spcAft>
            </a:pPr>
            <a:r>
              <a:rPr lang="en-US" sz="2200" dirty="0"/>
              <a:t>Clear and concise expectations. Avoid blame. </a:t>
            </a:r>
          </a:p>
          <a:p>
            <a:pPr lvl="0">
              <a:spcAft>
                <a:spcPts val="600"/>
              </a:spcAft>
            </a:pPr>
            <a:r>
              <a:rPr lang="en-US" sz="2200" dirty="0"/>
              <a:t>Use of non-traditional discipline, not all-or-nothing.</a:t>
            </a:r>
          </a:p>
          <a:p>
            <a:pPr lvl="0">
              <a:spcAft>
                <a:spcPts val="600"/>
              </a:spcAft>
            </a:pPr>
            <a:r>
              <a:rPr lang="en-US" sz="2200" dirty="0"/>
              <a:t>Reframe failures as opportunities. </a:t>
            </a:r>
          </a:p>
          <a:p>
            <a:pPr lvl="0">
              <a:spcAft>
                <a:spcPts val="600"/>
              </a:spcAft>
            </a:pPr>
            <a:r>
              <a:rPr lang="en-US" sz="2200" dirty="0"/>
              <a:t>Model how to deal with change. </a:t>
            </a:r>
          </a:p>
          <a:p>
            <a:pPr lvl="0">
              <a:spcAft>
                <a:spcPts val="600"/>
              </a:spcAft>
            </a:pPr>
            <a:r>
              <a:rPr lang="en-US" sz="2200" dirty="0"/>
              <a:t>Verbally communicate when behavior is a challenge and do not rely on youth to read non-verbal cues. Please explain back to me… </a:t>
            </a:r>
          </a:p>
          <a:p>
            <a:pPr lvl="0">
              <a:spcAft>
                <a:spcPts val="600"/>
              </a:spcAft>
            </a:pPr>
            <a:r>
              <a:rPr lang="en-US" sz="2200" dirty="0"/>
              <a:t>Model and discuss appropriate social behaviors between friends. </a:t>
            </a:r>
          </a:p>
          <a:p>
            <a:pPr lvl="0">
              <a:spcAft>
                <a:spcPts val="600"/>
              </a:spcAft>
            </a:pPr>
            <a:r>
              <a:rPr lang="en-US" sz="2200" dirty="0"/>
              <a:t>Create a culture that responds to self-isolation.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A277E5-71AF-3C4F-BE75-7E6B1ABCF5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674" y="6044364"/>
            <a:ext cx="3392813" cy="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8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AE0E3-B19A-DE47-92AD-89EDFABAB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521229"/>
            <a:ext cx="7024744" cy="1143000"/>
          </a:xfrm>
        </p:spPr>
        <p:txBody>
          <a:bodyPr/>
          <a:lstStyle/>
          <a:p>
            <a:r>
              <a:rPr lang="en-US" dirty="0"/>
              <a:t>Cognitive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F091A-B0D0-154F-9FC2-5C048781F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1" y="1817217"/>
            <a:ext cx="7434995" cy="3922401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Clear and concise communication.</a:t>
            </a:r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For youth with good language skills, take away privileges and give full explanation as to why they lost privileges.  Explain over and over. </a:t>
            </a:r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Track learning and memory challenges. Create a system for them to record to do’s.</a:t>
            </a:r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Routines, predictable scheduling, consistent expectations.</a:t>
            </a:r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Repetition – Teach, tell, reteach, retell, model, demonstrate, and have child demonstrate and repeat.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9F6A77-B66A-4444-9CC6-97E7BC854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674" y="6044364"/>
            <a:ext cx="3392813" cy="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48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B0E55-02A6-BF40-A489-1260A8AF4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591565"/>
            <a:ext cx="7024744" cy="1143000"/>
          </a:xfrm>
        </p:spPr>
        <p:txBody>
          <a:bodyPr/>
          <a:lstStyle/>
          <a:p>
            <a:r>
              <a:rPr lang="en-US" dirty="0"/>
              <a:t>Sensory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2B244-26BE-9445-9EE9-1355BD41A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1" y="1887553"/>
            <a:ext cx="7228311" cy="3598847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Aft>
                <a:spcPts val="600"/>
              </a:spcAft>
            </a:pPr>
            <a:r>
              <a:rPr lang="en-US" sz="2200" dirty="0"/>
              <a:t>Be aware of how stimuli impact children and adapt environment (loud noises, smells, limit choices) </a:t>
            </a:r>
          </a:p>
          <a:p>
            <a:pPr lvl="0">
              <a:lnSpc>
                <a:spcPct val="110000"/>
              </a:lnSpc>
              <a:spcAft>
                <a:spcPts val="600"/>
              </a:spcAft>
            </a:pPr>
            <a:r>
              <a:rPr lang="en-US" sz="2200" dirty="0"/>
              <a:t>Keep routine schedule that the child knows. </a:t>
            </a:r>
          </a:p>
          <a:p>
            <a:pPr lvl="0">
              <a:lnSpc>
                <a:spcPct val="110000"/>
              </a:lnSpc>
              <a:spcAft>
                <a:spcPts val="600"/>
              </a:spcAft>
            </a:pPr>
            <a:r>
              <a:rPr lang="en-US" sz="2200" dirty="0"/>
              <a:t>Help identify, manage, and express feelings.</a:t>
            </a:r>
          </a:p>
          <a:p>
            <a:pPr lvl="0">
              <a:lnSpc>
                <a:spcPct val="110000"/>
              </a:lnSpc>
              <a:spcAft>
                <a:spcPts val="600"/>
              </a:spcAft>
            </a:pPr>
            <a:r>
              <a:rPr lang="en-US" sz="2200" dirty="0"/>
              <a:t>Prepare for transitions from active to quiet activities, from class to dismissal, from home </a:t>
            </a:r>
            <a:br>
              <a:rPr lang="en-US" sz="2200" dirty="0"/>
            </a:br>
            <a:r>
              <a:rPr lang="en-US" sz="2200" dirty="0"/>
              <a:t>to anywhere.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73E8D7-0BA2-BC4F-8C8B-59625B0AA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674" y="6044364"/>
            <a:ext cx="3392813" cy="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30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0889"/>
            <a:ext cx="7024744" cy="1143000"/>
          </a:xfrm>
        </p:spPr>
        <p:txBody>
          <a:bodyPr/>
          <a:lstStyle/>
          <a:p>
            <a:r>
              <a:rPr lang="en-US" dirty="0"/>
              <a:t>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46877"/>
            <a:ext cx="7024742" cy="38802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8000" dirty="0"/>
              <a:t>Provide no fear care, treatment, education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8000" dirty="0"/>
              <a:t>Harm Reduction – determine safe amounts based on caloric intake, trimester (similar to medications)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8000" dirty="0"/>
              <a:t>Identify and address underlying factors (social, economic, social) that increase risks (unprotected sex, drug use)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8000" dirty="0"/>
              <a:t>Strengthen support systems, hold them accountable – boyfriends, husbands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8000" dirty="0"/>
              <a:t>Intensive case management, home-based </a:t>
            </a:r>
            <a:r>
              <a:rPr lang="en-US" sz="8000" dirty="0" err="1"/>
              <a:t>tx</a:t>
            </a:r>
            <a:r>
              <a:rPr lang="en-US" sz="8000" dirty="0"/>
              <a:t>. for high-risk pregnant women </a:t>
            </a:r>
          </a:p>
          <a:p>
            <a:pPr>
              <a:lnSpc>
                <a:spcPct val="120000"/>
              </a:lnSpc>
            </a:pPr>
            <a:endParaRPr lang="en-US" sz="8000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79C3EC-BE75-8B44-B14D-1E73FE7A65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674" y="6044364"/>
            <a:ext cx="3392813" cy="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8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59628" y="777428"/>
            <a:ext cx="7024744" cy="11430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0" y="2000095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r>
              <a:rPr lang="en-US" dirty="0"/>
              <a:t>Case Study  (1984)</a:t>
            </a:r>
          </a:p>
          <a:p>
            <a:endParaRPr lang="en-US" dirty="0"/>
          </a:p>
          <a:p>
            <a:r>
              <a:rPr lang="en-US" dirty="0"/>
              <a:t>Brief History</a:t>
            </a:r>
          </a:p>
          <a:p>
            <a:pPr lvl="1"/>
            <a:r>
              <a:rPr lang="en-US" dirty="0"/>
              <a:t>Fetal </a:t>
            </a:r>
            <a:r>
              <a:rPr lang="en-US" b="1" dirty="0"/>
              <a:t>Alcohol</a:t>
            </a:r>
            <a:r>
              <a:rPr lang="en-US" dirty="0"/>
              <a:t> Syndrome (FAS/FASDs)</a:t>
            </a:r>
          </a:p>
          <a:p>
            <a:pPr lvl="1"/>
            <a:r>
              <a:rPr lang="en-US" dirty="0"/>
              <a:t>Cocaine, Marijuana, Nicotine, Prescription Medications, </a:t>
            </a:r>
            <a:r>
              <a:rPr lang="en-US" b="1" dirty="0"/>
              <a:t>Heroin, Methamphetamines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045CE2-0341-2247-9CED-82FDEBEA9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674" y="6044364"/>
            <a:ext cx="3392813" cy="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50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E34CBF-54F7-F145-99FD-B81BD8C06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380551"/>
            <a:ext cx="7024744" cy="1143000"/>
          </a:xfrm>
        </p:spPr>
        <p:txBody>
          <a:bodyPr/>
          <a:lstStyle/>
          <a:p>
            <a:r>
              <a:rPr lang="en-US" dirty="0"/>
              <a:t>Research/Messaging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7FDA0D0-D281-E243-9067-EF6BC1C2A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803151"/>
            <a:ext cx="6777317" cy="3508977"/>
          </a:xfrm>
        </p:spPr>
        <p:txBody>
          <a:bodyPr/>
          <a:lstStyle/>
          <a:p>
            <a:r>
              <a:rPr lang="en-US" b="1" dirty="0"/>
              <a:t>US studies </a:t>
            </a:r>
            <a:r>
              <a:rPr lang="en-US" dirty="0"/>
              <a:t>- short and long-term impacts of infants-adults with long term disabilities (chronic poly-drug users)</a:t>
            </a:r>
          </a:p>
          <a:p>
            <a:r>
              <a:rPr lang="en-US" b="1" dirty="0"/>
              <a:t>European studies </a:t>
            </a:r>
            <a:r>
              <a:rPr lang="en-US" dirty="0"/>
              <a:t>– no long term impact among middle class women with mild ETOH consumption</a:t>
            </a:r>
          </a:p>
          <a:p>
            <a:r>
              <a:rPr lang="en-US" dirty="0"/>
              <a:t>“100 % preventable; no safe time, no safe type, no known safe amount” (CDC)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AE9D87-6A82-D243-8DCF-4F2FBA49E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674" y="6044364"/>
            <a:ext cx="3392813" cy="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8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F2C71-3630-BA49-9CAE-54C14093C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521227"/>
            <a:ext cx="7024744" cy="1143000"/>
          </a:xfrm>
        </p:spPr>
        <p:txBody>
          <a:bodyPr/>
          <a:lstStyle/>
          <a:p>
            <a:r>
              <a:rPr lang="en-US" dirty="0"/>
              <a:t>Care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32F25-D91A-BB4A-8291-307CECAA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901623"/>
            <a:ext cx="6777317" cy="3508977"/>
          </a:xfrm>
        </p:spPr>
        <p:txBody>
          <a:bodyPr/>
          <a:lstStyle/>
          <a:p>
            <a:pPr marL="68580" indent="0">
              <a:spcAft>
                <a:spcPts val="600"/>
              </a:spcAft>
              <a:buNone/>
            </a:pPr>
            <a:r>
              <a:rPr lang="en-US" b="1" dirty="0"/>
              <a:t>Drug TX</a:t>
            </a:r>
            <a:r>
              <a:rPr lang="en-US" dirty="0"/>
              <a:t> – inpatient/outpatient women at risk, court-ordered</a:t>
            </a:r>
          </a:p>
          <a:p>
            <a:pPr marL="68580" indent="0">
              <a:spcAft>
                <a:spcPts val="600"/>
              </a:spcAft>
              <a:buNone/>
            </a:pPr>
            <a:r>
              <a:rPr lang="en-US" b="1" dirty="0"/>
              <a:t>Legal</a:t>
            </a:r>
            <a:r>
              <a:rPr lang="en-US" dirty="0"/>
              <a:t> – jails, rights of fetus vs unborn child</a:t>
            </a:r>
          </a:p>
          <a:p>
            <a:pPr marL="68580" indent="0">
              <a:spcAft>
                <a:spcPts val="600"/>
              </a:spcAft>
              <a:buNone/>
            </a:pPr>
            <a:r>
              <a:rPr lang="en-US" b="1" dirty="0"/>
              <a:t>Social</a:t>
            </a:r>
            <a:r>
              <a:rPr lang="en-US" dirty="0"/>
              <a:t> – parent/caregiver education, out of home placement, behavior problems </a:t>
            </a:r>
          </a:p>
          <a:p>
            <a:pPr marL="68580" indent="0">
              <a:spcAft>
                <a:spcPts val="600"/>
              </a:spcAft>
              <a:buNone/>
            </a:pPr>
            <a:r>
              <a:rPr lang="en-US" b="1" dirty="0"/>
              <a:t>Schools</a:t>
            </a:r>
            <a:r>
              <a:rPr lang="en-US" dirty="0"/>
              <a:t> – cognitive, sensory, and behavioral  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91DA56-8C52-5F48-85F8-1AEE9399F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674" y="6044364"/>
            <a:ext cx="3392813" cy="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12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358995-2B50-814B-B45B-AA2C79B99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619699"/>
            <a:ext cx="7024744" cy="1143000"/>
          </a:xfrm>
        </p:spPr>
        <p:txBody>
          <a:bodyPr/>
          <a:lstStyle/>
          <a:p>
            <a:r>
              <a:rPr lang="en-US" dirty="0"/>
              <a:t>Cognition – </a:t>
            </a:r>
            <a:r>
              <a:rPr lang="en-US" sz="2800" dirty="0"/>
              <a:t>CNS conditions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6B0F96B-6CF2-4347-BEA2-F94F354F7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000095"/>
            <a:ext cx="6777317" cy="350897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Mild to moderate intellectual disabilities</a:t>
            </a:r>
          </a:p>
          <a:p>
            <a:pPr>
              <a:spcAft>
                <a:spcPts val="600"/>
              </a:spcAft>
            </a:pPr>
            <a:r>
              <a:rPr lang="en-US" dirty="0"/>
              <a:t>Delayed cognitive and auditory processing, perception  </a:t>
            </a:r>
          </a:p>
          <a:p>
            <a:pPr>
              <a:spcAft>
                <a:spcPts val="600"/>
              </a:spcAft>
            </a:pPr>
            <a:r>
              <a:rPr lang="en-US" dirty="0"/>
              <a:t>Poor attention span, hyperactive </a:t>
            </a:r>
          </a:p>
          <a:p>
            <a:pPr>
              <a:spcAft>
                <a:spcPts val="600"/>
              </a:spcAft>
            </a:pPr>
            <a:r>
              <a:rPr lang="en-US" dirty="0"/>
              <a:t>Lower concentration and short-term memory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5FC0A1-B5BF-8747-9A67-E87EAF2AA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674" y="6044364"/>
            <a:ext cx="3392813" cy="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58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7BB43-44CC-0442-B5FE-247076413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647836"/>
            <a:ext cx="7024744" cy="1143000"/>
          </a:xfrm>
        </p:spPr>
        <p:txBody>
          <a:bodyPr/>
          <a:lstStyle/>
          <a:p>
            <a:r>
              <a:rPr lang="en-US" dirty="0"/>
              <a:t>Sensory – </a:t>
            </a:r>
            <a:r>
              <a:rPr lang="en-US" sz="2800" dirty="0"/>
              <a:t>CNS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EF399-B6D6-974C-BBEC-770A8407B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067950"/>
            <a:ext cx="6777317" cy="338485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Overstimulated by smells, textures, noises, transitions</a:t>
            </a:r>
          </a:p>
          <a:p>
            <a:pPr>
              <a:spcAft>
                <a:spcPts val="600"/>
              </a:spcAft>
            </a:pPr>
            <a:r>
              <a:rPr lang="en-US" dirty="0"/>
              <a:t>Mood swings, withdrawn</a:t>
            </a:r>
          </a:p>
          <a:p>
            <a:pPr>
              <a:spcAft>
                <a:spcPts val="600"/>
              </a:spcAft>
            </a:pPr>
            <a:r>
              <a:rPr lang="en-US" dirty="0"/>
              <a:t>Social cues, perception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141C2B-A140-504C-8175-3D4F5FD70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674" y="6044364"/>
            <a:ext cx="3392813" cy="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6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3482-76F0-2840-8C66-517B51CF7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Behavioral – </a:t>
            </a:r>
            <a:r>
              <a:rPr lang="en-US" sz="3100" dirty="0"/>
              <a:t>CNS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5BC4C-F30C-0042-BC39-D18CF3986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More aggressive and impulsive, uncontrollable tempers</a:t>
            </a:r>
          </a:p>
          <a:p>
            <a:pPr>
              <a:spcAft>
                <a:spcPts val="600"/>
              </a:spcAft>
            </a:pPr>
            <a:r>
              <a:rPr lang="en-US" dirty="0"/>
              <a:t>Conduct &amp; self-regulation problems </a:t>
            </a:r>
          </a:p>
          <a:p>
            <a:pPr>
              <a:spcAft>
                <a:spcPts val="600"/>
              </a:spcAft>
            </a:pPr>
            <a:r>
              <a:rPr lang="en-US" dirty="0"/>
              <a:t>Easily frustrated, delayed social skills</a:t>
            </a:r>
          </a:p>
          <a:p>
            <a:pPr>
              <a:spcAft>
                <a:spcPts val="600"/>
              </a:spcAft>
            </a:pPr>
            <a:r>
              <a:rPr lang="en-US" dirty="0"/>
              <a:t>Poor peer relationships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DC02E0-B1E8-1E40-9D68-B72C91510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674" y="6044364"/>
            <a:ext cx="3392813" cy="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71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5CEB6-683E-D345-83DE-72FD86264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436821"/>
            <a:ext cx="7024744" cy="1143000"/>
          </a:xfrm>
        </p:spPr>
        <p:txBody>
          <a:bodyPr/>
          <a:lstStyle/>
          <a:p>
            <a:r>
              <a:rPr lang="en-US" dirty="0"/>
              <a:t>Memory - </a:t>
            </a:r>
            <a:r>
              <a:rPr lang="en-US" sz="2800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F0752-3899-AA44-8AAA-9FDB3CA4A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817217"/>
            <a:ext cx="6777317" cy="4006808"/>
          </a:xfrm>
        </p:spPr>
        <p:txBody>
          <a:bodyPr>
            <a:normAutofit fontScale="92500" lnSpcReduction="10000"/>
          </a:bodyPr>
          <a:lstStyle/>
          <a:p>
            <a:pPr marL="68580" indent="0">
              <a:spcAft>
                <a:spcPts val="1200"/>
              </a:spcAft>
              <a:buNone/>
            </a:pPr>
            <a:r>
              <a:rPr lang="en-US" dirty="0"/>
              <a:t>Parent frustrated that a 14 year y/o can’t do homework independently. </a:t>
            </a:r>
          </a:p>
          <a:p>
            <a:pPr>
              <a:spcAft>
                <a:spcPts val="1200"/>
              </a:spcAft>
            </a:pPr>
            <a:r>
              <a:rPr lang="en-US" dirty="0"/>
              <a:t>Parent yells, becomes frustrated, grounds him, &amp; gives consequences.  Thought he was doing it on purpose, parent took it personally.</a:t>
            </a:r>
          </a:p>
          <a:p>
            <a:pPr>
              <a:spcAft>
                <a:spcPts val="1200"/>
              </a:spcAft>
            </a:pPr>
            <a:r>
              <a:rPr lang="en-US" dirty="0"/>
              <a:t>Parent came to understand the child’s brain-based disability results in </a:t>
            </a:r>
            <a:r>
              <a:rPr lang="en-US" b="1" dirty="0"/>
              <a:t>can’t, not won’t</a:t>
            </a:r>
            <a:r>
              <a:rPr lang="en-US" dirty="0"/>
              <a:t>. </a:t>
            </a:r>
          </a:p>
          <a:p>
            <a:pPr>
              <a:spcAft>
                <a:spcPts val="1200"/>
              </a:spcAft>
            </a:pPr>
            <a:r>
              <a:rPr lang="en-US" dirty="0"/>
              <a:t>Developed empathy for the child and more patience in teaching it 30 times. Build on his strength as an experiential learner.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F2280A-AC40-1149-ACB2-9FD441AD2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674" y="6044364"/>
            <a:ext cx="3392813" cy="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72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E978A-3FD7-3845-9200-4DD14FFF9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84478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Distractable - </a:t>
            </a:r>
            <a:r>
              <a:rPr lang="en-US" sz="2800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353BF-9821-6141-AE0F-7101B5BAC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253312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spcAft>
                <a:spcPts val="600"/>
              </a:spcAft>
              <a:buNone/>
            </a:pPr>
            <a:r>
              <a:rPr lang="en-US" dirty="0"/>
              <a:t>Child unlikely to say </a:t>
            </a:r>
            <a:r>
              <a:rPr lang="en-US" i="1" dirty="0"/>
              <a:t>“hey my processing speed is terribly slow so can you slow your pace so I can learn from you?”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Child becomes inattentive, can’t keep pace and behavioral problems occur.</a:t>
            </a:r>
          </a:p>
          <a:p>
            <a:pPr>
              <a:spcAft>
                <a:spcPts val="600"/>
              </a:spcAft>
            </a:pPr>
            <a:r>
              <a:rPr lang="en-US" dirty="0"/>
              <a:t> “ten second child in a one second world.”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8783EC-6FFC-0D46-B7C1-520D40887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674" y="6044364"/>
            <a:ext cx="3392813" cy="3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6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2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580B27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17121</TotalTime>
  <Words>1088</Words>
  <Application>Microsoft Macintosh PowerPoint</Application>
  <PresentationFormat>On-screen Show (4:3)</PresentationFormat>
  <Paragraphs>133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Open Sans</vt:lpstr>
      <vt:lpstr>Wingdings 2</vt:lpstr>
      <vt:lpstr>Austin</vt:lpstr>
      <vt:lpstr>Prenatal Drug Exposure  &amp; the Developing Child</vt:lpstr>
      <vt:lpstr>Introduction</vt:lpstr>
      <vt:lpstr>Research/Messaging</vt:lpstr>
      <vt:lpstr>Care Systems</vt:lpstr>
      <vt:lpstr>Cognition – CNS conditions</vt:lpstr>
      <vt:lpstr>Sensory – CNS Conditions</vt:lpstr>
      <vt:lpstr>Behavioral – CNS Conditions</vt:lpstr>
      <vt:lpstr>Memory - example</vt:lpstr>
      <vt:lpstr>Distractable - example</vt:lpstr>
      <vt:lpstr>Generalizability - example</vt:lpstr>
      <vt:lpstr>Prevent Behavioral Problems - Environmental Mismatch  </vt:lpstr>
      <vt:lpstr>Shifting Perceptions</vt:lpstr>
      <vt:lpstr>Team Approach</vt:lpstr>
      <vt:lpstr>Behaviors</vt:lpstr>
      <vt:lpstr>Cognitive Support</vt:lpstr>
      <vt:lpstr>Sensory support</vt:lpstr>
      <vt:lpstr>Future</vt:lpstr>
    </vt:vector>
  </TitlesOfParts>
  <Company>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Tolleson Knee, Ryan</dc:creator>
  <cp:lastModifiedBy>Tolleson Knee, Ryan</cp:lastModifiedBy>
  <cp:revision>83</cp:revision>
  <dcterms:created xsi:type="dcterms:W3CDTF">2013-01-09T13:49:21Z</dcterms:created>
  <dcterms:modified xsi:type="dcterms:W3CDTF">2021-03-10T15:43:32Z</dcterms:modified>
</cp:coreProperties>
</file>