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1"/>
  </p:sldMasterIdLst>
  <p:sldIdLst>
    <p:sldId id="257" r:id="rId2"/>
    <p:sldId id="283" r:id="rId3"/>
    <p:sldId id="289" r:id="rId4"/>
    <p:sldId id="292" r:id="rId5"/>
    <p:sldId id="296" r:id="rId6"/>
    <p:sldId id="294" r:id="rId7"/>
    <p:sldId id="295" r:id="rId8"/>
    <p:sldId id="287" r:id="rId9"/>
    <p:sldId id="268" r:id="rId10"/>
    <p:sldId id="276" r:id="rId11"/>
    <p:sldId id="278" r:id="rId12"/>
    <p:sldId id="280" r:id="rId13"/>
    <p:sldId id="271" r:id="rId14"/>
    <p:sldId id="288" r:id="rId15"/>
    <p:sldId id="285" r:id="rId16"/>
    <p:sldId id="291" r:id="rId17"/>
    <p:sldId id="29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4646"/>
  </p:normalViewPr>
  <p:slideViewPr>
    <p:cSldViewPr snapToGrid="0" snapToObjects="1">
      <p:cViewPr varScale="1">
        <p:scale>
          <a:sx n="110" d="100"/>
          <a:sy n="110" d="100"/>
        </p:scale>
        <p:origin x="59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EC441-084C-B941-8999-4DA38BD1B4BB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FDCFDE5C-A404-5A49-AF42-5498C0264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513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EC441-084C-B941-8999-4DA38BD1B4BB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FDE5C-A404-5A49-AF42-5498C0264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362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EC441-084C-B941-8999-4DA38BD1B4BB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FDE5C-A404-5A49-AF42-5498C0264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0239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31261-ECA0-A44E-9860-F1852AA7F281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3CBE9-6CDF-3D44-B74C-DB4FC950856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812800" y="1600200"/>
            <a:ext cx="105664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0486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EC441-084C-B941-8999-4DA38BD1B4BB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FDE5C-A404-5A49-AF42-5498C0264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198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D17EC441-084C-B941-8999-4DA38BD1B4BB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FDCFDE5C-A404-5A49-AF42-5498C0264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522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EC441-084C-B941-8999-4DA38BD1B4BB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FDE5C-A404-5A49-AF42-5498C0264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888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EC441-084C-B941-8999-4DA38BD1B4BB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FDE5C-A404-5A49-AF42-5498C026442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010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EC441-084C-B941-8999-4DA38BD1B4BB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FDE5C-A404-5A49-AF42-5498C0264424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63470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EC441-084C-B941-8999-4DA38BD1B4BB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FDE5C-A404-5A49-AF42-5498C0264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9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EC441-084C-B941-8999-4DA38BD1B4BB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FDE5C-A404-5A49-AF42-5498C0264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072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EC441-084C-B941-8999-4DA38BD1B4BB}" type="datetimeFigureOut">
              <a:rPr lang="en-US" smtClean="0"/>
              <a:t>3/9/2021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FDE5C-A404-5A49-AF42-5498C0264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807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D17EC441-084C-B941-8999-4DA38BD1B4BB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FDCFDE5C-A404-5A49-AF42-5498C0264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700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members.upnaway.com/~obees/soldiers/aussie.htm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6140C1E0-AF85-5443-8092-295229CF2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49015" y="5664819"/>
            <a:ext cx="4531969" cy="758357"/>
          </a:xfrm>
        </p:spPr>
        <p:txBody>
          <a:bodyPr>
            <a:normAutofit/>
          </a:bodyPr>
          <a:lstStyle/>
          <a:p>
            <a:r>
              <a:rPr lang="en-US" sz="1400" dirty="0"/>
              <a:t>MARY-ANN SONTAG BOWMAN PH.D. LCSW</a:t>
            </a:r>
          </a:p>
          <a:p>
            <a:r>
              <a:rPr lang="en-US" sz="1400" dirty="0"/>
              <a:t>UNIVERSITY OF MONTANA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E5A8277-42CE-4449-B009-B29722AAA9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8898" y="1059367"/>
            <a:ext cx="9966960" cy="3765504"/>
          </a:xfrm>
        </p:spPr>
        <p:txBody>
          <a:bodyPr/>
          <a:lstStyle/>
          <a:p>
            <a:r>
              <a:rPr lang="en-US" b="1" dirty="0" err="1"/>
              <a:t>Covid</a:t>
            </a:r>
            <a:r>
              <a:rPr lang="en-US" b="1" dirty="0"/>
              <a:t> </a:t>
            </a:r>
            <a:r>
              <a:rPr lang="en-US" b="1"/>
              <a:t>and Grief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633608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/>
              <a:t>Experiences &amp; Expressions of Grief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170000"/>
              </a:lnSpc>
            </a:pPr>
            <a:r>
              <a:rPr lang="en-US" sz="3200" dirty="0"/>
              <a:t>Emotional</a:t>
            </a:r>
          </a:p>
          <a:p>
            <a:pPr>
              <a:lnSpc>
                <a:spcPct val="170000"/>
              </a:lnSpc>
            </a:pPr>
            <a:r>
              <a:rPr lang="en-US" sz="3200" dirty="0"/>
              <a:t>Social</a:t>
            </a:r>
          </a:p>
          <a:p>
            <a:pPr>
              <a:lnSpc>
                <a:spcPct val="170000"/>
              </a:lnSpc>
            </a:pPr>
            <a:r>
              <a:rPr lang="en-US" sz="3200" dirty="0"/>
              <a:t>Cognitive</a:t>
            </a:r>
          </a:p>
          <a:p>
            <a:pPr>
              <a:lnSpc>
                <a:spcPct val="170000"/>
              </a:lnSpc>
            </a:pPr>
            <a:r>
              <a:rPr lang="en-US" sz="3200" dirty="0"/>
              <a:t>Spiritual</a:t>
            </a:r>
          </a:p>
          <a:p>
            <a:pPr>
              <a:lnSpc>
                <a:spcPct val="170000"/>
              </a:lnSpc>
            </a:pPr>
            <a:r>
              <a:rPr lang="en-US" sz="3200" dirty="0"/>
              <a:t>Physical</a:t>
            </a:r>
          </a:p>
        </p:txBody>
      </p:sp>
      <p:pic>
        <p:nvPicPr>
          <p:cNvPr id="5" name="Content Placeholder 4" descr="Puzzle.p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431" y="2193925"/>
            <a:ext cx="4428276" cy="3978275"/>
          </a:xfrm>
        </p:spPr>
      </p:pic>
      <p:sp>
        <p:nvSpPr>
          <p:cNvPr id="6" name="TextBox 5"/>
          <p:cNvSpPr txBox="1"/>
          <p:nvPr/>
        </p:nvSpPr>
        <p:spPr>
          <a:xfrm>
            <a:off x="9124936" y="6275509"/>
            <a:ext cx="138198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Rubin Image</a:t>
            </a:r>
          </a:p>
        </p:txBody>
      </p:sp>
    </p:spTree>
    <p:extLst>
      <p:ext uri="{BB962C8B-B14F-4D97-AF65-F5344CB8AC3E}">
        <p14:creationId xmlns:p14="http://schemas.microsoft.com/office/powerpoint/2010/main" val="91157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C2D8B-844B-B04F-8143-889C99D6F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What is </a:t>
            </a:r>
            <a:r>
              <a:rPr lang="en-US" dirty="0" err="1"/>
              <a:t>griefworthy</a:t>
            </a:r>
            <a:r>
              <a:rPr lang="en-US" dirty="0"/>
              <a:t>? What is not?</a:t>
            </a:r>
            <a:br>
              <a:rPr lang="en-US" dirty="0"/>
            </a:br>
            <a:r>
              <a:rPr lang="en-US" dirty="0"/>
              <a:t>Who decides?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7A8C107E-04B3-F243-866D-F54E82EC0D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42743" y="2286000"/>
            <a:ext cx="7082651" cy="4022725"/>
          </a:xfrm>
        </p:spPr>
      </p:pic>
    </p:spTree>
    <p:extLst>
      <p:ext uri="{BB962C8B-B14F-4D97-AF65-F5344CB8AC3E}">
        <p14:creationId xmlns:p14="http://schemas.microsoft.com/office/powerpoint/2010/main" val="17908011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3E6BCD7-6689-9249-B16A-0793876AC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Pandemic Losses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1AD1A79-3F53-E046-8279-F9C3E54529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0536" y="685800"/>
            <a:ext cx="5047277" cy="5019675"/>
          </a:xfr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6C68436-1E6D-B846-A4C0-B97D91188F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706178"/>
          </a:xfrm>
        </p:spPr>
        <p:txBody>
          <a:bodyPr>
            <a:normAutofit fontScale="92500" lnSpcReduction="20000"/>
          </a:bodyPr>
          <a:lstStyle/>
          <a:p>
            <a:r>
              <a:rPr lang="en-US" sz="4000" dirty="0"/>
              <a:t>Loss of Human Connection</a:t>
            </a:r>
          </a:p>
          <a:p>
            <a:r>
              <a:rPr lang="en-US" sz="4000" dirty="0">
                <a:solidFill>
                  <a:schemeClr val="tx1"/>
                </a:solidFill>
              </a:rPr>
              <a:t>means</a:t>
            </a:r>
          </a:p>
          <a:p>
            <a:r>
              <a:rPr lang="en-US" sz="4000" dirty="0"/>
              <a:t>Socially Distant Support</a:t>
            </a:r>
          </a:p>
        </p:txBody>
      </p:sp>
    </p:spTree>
    <p:extLst>
      <p:ext uri="{BB962C8B-B14F-4D97-AF65-F5344CB8AC3E}">
        <p14:creationId xmlns:p14="http://schemas.microsoft.com/office/powerpoint/2010/main" val="28066684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Coping Resources are Finite</a:t>
            </a:r>
          </a:p>
        </p:txBody>
      </p:sp>
      <p:pic>
        <p:nvPicPr>
          <p:cNvPr id="5" name="Content Placeholder 4" descr="Little Soldiers.png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222" r="-9222"/>
          <a:stretch>
            <a:fillRect/>
          </a:stretch>
        </p:blipFill>
        <p:spPr>
          <a:xfrm>
            <a:off x="1470025" y="2343700"/>
            <a:ext cx="8216900" cy="3199850"/>
          </a:xfrm>
        </p:spPr>
      </p:pic>
      <p:sp>
        <p:nvSpPr>
          <p:cNvPr id="6" name="TextBox 5"/>
          <p:cNvSpPr txBox="1"/>
          <p:nvPr/>
        </p:nvSpPr>
        <p:spPr>
          <a:xfrm>
            <a:off x="8452618" y="5957998"/>
            <a:ext cx="15033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hlinkClick r:id="rId3"/>
              </a:rPr>
              <a:t>Image from members.upnaway.com</a:t>
            </a:r>
            <a:r>
              <a:rPr lang="en-US" sz="1000" dirty="0"/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590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2853A-CD00-F148-80C1-6971C5495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7375328" cy="1609344"/>
          </a:xfrm>
        </p:spPr>
        <p:txBody>
          <a:bodyPr/>
          <a:lstStyle/>
          <a:p>
            <a:r>
              <a:rPr lang="en-US" dirty="0"/>
              <a:t>How to Cope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F05DF4-E926-804B-BD80-E98E19E889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6680250" cy="4050792"/>
          </a:xfrm>
        </p:spPr>
        <p:txBody>
          <a:bodyPr>
            <a:normAutofit/>
          </a:bodyPr>
          <a:lstStyle/>
          <a:p>
            <a:r>
              <a:rPr lang="en-US" dirty="0"/>
              <a:t>Recognize loss burden</a:t>
            </a:r>
          </a:p>
          <a:p>
            <a:r>
              <a:rPr lang="en-US" dirty="0"/>
              <a:t>Understand normal grief</a:t>
            </a:r>
          </a:p>
          <a:p>
            <a:r>
              <a:rPr lang="en-US" dirty="0"/>
              <a:t>Self-awareness </a:t>
            </a:r>
          </a:p>
          <a:p>
            <a:r>
              <a:rPr lang="en-US" dirty="0"/>
              <a:t>Suspend judgment</a:t>
            </a:r>
          </a:p>
          <a:p>
            <a:r>
              <a:rPr lang="en-US" dirty="0"/>
              <a:t>Avoid “at least…”</a:t>
            </a:r>
          </a:p>
          <a:p>
            <a:r>
              <a:rPr lang="en-US" dirty="0"/>
              <a:t>Acknowledge coping resources are finite</a:t>
            </a:r>
          </a:p>
          <a:p>
            <a:r>
              <a:rPr lang="en-US" dirty="0"/>
              <a:t>Dial back</a:t>
            </a:r>
          </a:p>
          <a:p>
            <a:r>
              <a:rPr lang="en-US" dirty="0"/>
              <a:t>Layer additional resources – not demands</a:t>
            </a:r>
          </a:p>
          <a:p>
            <a:r>
              <a:rPr lang="en-US" dirty="0"/>
              <a:t>So much Grace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E9C9CC1-9E2C-B244-82FB-E2D1E7B880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5176" y="713231"/>
            <a:ext cx="2683072" cy="574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189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2853A-CD00-F148-80C1-6971C5495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Help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F05DF4-E926-804B-BD80-E98E19E889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7"/>
            <a:ext cx="6688266" cy="4436555"/>
          </a:xfrm>
        </p:spPr>
        <p:txBody>
          <a:bodyPr>
            <a:normAutofit/>
          </a:bodyPr>
          <a:lstStyle/>
          <a:p>
            <a:r>
              <a:rPr lang="en-US" dirty="0"/>
              <a:t>Recognize loss burden</a:t>
            </a:r>
          </a:p>
          <a:p>
            <a:r>
              <a:rPr lang="en-US" dirty="0"/>
              <a:t>Understand normal grief</a:t>
            </a:r>
          </a:p>
          <a:p>
            <a:r>
              <a:rPr lang="en-US" dirty="0"/>
              <a:t>Listen </a:t>
            </a:r>
          </a:p>
          <a:p>
            <a:r>
              <a:rPr lang="en-US" dirty="0"/>
              <a:t>Suspend judgment</a:t>
            </a:r>
          </a:p>
          <a:p>
            <a:r>
              <a:rPr lang="en-US" dirty="0"/>
              <a:t>Educate and normalize</a:t>
            </a:r>
          </a:p>
          <a:p>
            <a:r>
              <a:rPr lang="en-US" dirty="0"/>
              <a:t>Avoid platitudes</a:t>
            </a:r>
          </a:p>
          <a:p>
            <a:r>
              <a:rPr lang="en-US" dirty="0"/>
              <a:t>Acknowledge coping resources are finite</a:t>
            </a:r>
          </a:p>
          <a:p>
            <a:r>
              <a:rPr lang="en-US" dirty="0"/>
              <a:t>Encourage and support dialing back</a:t>
            </a:r>
          </a:p>
          <a:p>
            <a:r>
              <a:rPr lang="en-US" dirty="0"/>
              <a:t>Layer additional resources – not demands</a:t>
            </a:r>
          </a:p>
          <a:p>
            <a:r>
              <a:rPr lang="en-US" dirty="0"/>
              <a:t>So much Grace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2335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06CF5DE3-07C8-A94D-B00E-98C85F9C8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1427355"/>
            <a:ext cx="10058400" cy="2364059"/>
          </a:xfrm>
        </p:spPr>
        <p:txBody>
          <a:bodyPr>
            <a:normAutofit/>
          </a:bodyPr>
          <a:lstStyle/>
          <a:p>
            <a:r>
              <a:rPr lang="en-US" dirty="0"/>
              <a:t>“In the middle of difficulty lies opportunity”</a:t>
            </a:r>
            <a:br>
              <a:rPr lang="en-US" dirty="0"/>
            </a:br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8FB5A9B-F569-4046-B2B0-281C4CB201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64224" y="3278458"/>
            <a:ext cx="4754880" cy="2893741"/>
          </a:xfrm>
        </p:spPr>
        <p:txBody>
          <a:bodyPr/>
          <a:lstStyle/>
          <a:p>
            <a:r>
              <a:rPr lang="en-US" b="1" dirty="0"/>
              <a:t>Albert Einstein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4587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016299-043D-5B47-8912-AF0EAFDD8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err="1"/>
              <a:t>www.helpwithgrief.org</a:t>
            </a:r>
            <a:endParaRPr lang="en-US" sz="6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40C1E0-AF85-5443-8092-295229CF28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65774" y="5020055"/>
            <a:ext cx="9052560" cy="1466469"/>
          </a:xfrm>
        </p:spPr>
        <p:txBody>
          <a:bodyPr>
            <a:normAutofit/>
          </a:bodyPr>
          <a:lstStyle/>
          <a:p>
            <a:r>
              <a:rPr lang="en-US" sz="1400" dirty="0"/>
              <a:t>MARY-ANN SONTAG BOWMAN PH.D. LCSW</a:t>
            </a:r>
          </a:p>
          <a:p>
            <a:r>
              <a:rPr lang="en-US" sz="1400" dirty="0"/>
              <a:t>UNIVERSITY OF MONTANA</a:t>
            </a:r>
          </a:p>
          <a:p>
            <a:r>
              <a:rPr lang="en-US" sz="1400" dirty="0" err="1"/>
              <a:t>mary-ann.bowman@umontana.edu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643663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3F0BE-B548-A441-AF5D-127A69C1D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Pandemic Life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45C433-F1C1-B949-85F3-830C867AC7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pPr marL="0" indent="0">
              <a:lnSpc>
                <a:spcPct val="150000"/>
              </a:lnSpc>
              <a:buNone/>
            </a:pPr>
            <a:r>
              <a:rPr lang="en-US" sz="2800" i="1" dirty="0"/>
              <a:t>“I was berating myself for not getting enough completed each day and week, wondering why I couldn’t get that last towel bar hung up. Those few papers filed. I told myself I was being lazy, that I wasn’t trying hard enough, that I wasn’t focusing.”</a:t>
            </a:r>
          </a:p>
        </p:txBody>
      </p:sp>
    </p:spTree>
    <p:extLst>
      <p:ext uri="{BB962C8B-B14F-4D97-AF65-F5344CB8AC3E}">
        <p14:creationId xmlns:p14="http://schemas.microsoft.com/office/powerpoint/2010/main" val="28249437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EA8DF8E-7DBA-9F46-9E3D-A9EA1730486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/>
              <a:t>Change = </a:t>
            </a:r>
            <a:r>
              <a:rPr lang="en-US" sz="5400" dirty="0">
                <a:solidFill>
                  <a:srgbClr val="7030A0"/>
                </a:solidFill>
              </a:rPr>
              <a:t>Loss</a:t>
            </a:r>
          </a:p>
        </p:txBody>
      </p:sp>
    </p:spTree>
    <p:extLst>
      <p:ext uri="{BB962C8B-B14F-4D97-AF65-F5344CB8AC3E}">
        <p14:creationId xmlns:p14="http://schemas.microsoft.com/office/powerpoint/2010/main" val="11071794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900" dirty="0"/>
              <a:t>Pandemic Life: WHAT have WE lost?</a:t>
            </a:r>
            <a:endParaRPr lang="en-US" sz="5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AA6E45-4976-B74D-9338-ED8E671CBB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9848" y="1713913"/>
            <a:ext cx="3658269" cy="4874455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</a:pPr>
            <a:r>
              <a:rPr lang="en-US" sz="9800" dirty="0"/>
              <a:t>Time</a:t>
            </a:r>
          </a:p>
          <a:p>
            <a:pPr>
              <a:lnSpc>
                <a:spcPct val="120000"/>
              </a:lnSpc>
            </a:pPr>
            <a:r>
              <a:rPr lang="en-US" sz="9800" dirty="0"/>
              <a:t>Sense of Ease/Safety </a:t>
            </a:r>
          </a:p>
          <a:p>
            <a:pPr>
              <a:lnSpc>
                <a:spcPct val="120000"/>
              </a:lnSpc>
            </a:pPr>
            <a:r>
              <a:rPr lang="en-US" sz="9800" dirty="0"/>
              <a:t>Bereavement Rituals</a:t>
            </a:r>
          </a:p>
          <a:p>
            <a:pPr>
              <a:lnSpc>
                <a:spcPct val="120000"/>
              </a:lnSpc>
            </a:pPr>
            <a:r>
              <a:rPr lang="en-US" sz="9800" dirty="0"/>
              <a:t>Our elders</a:t>
            </a:r>
          </a:p>
          <a:p>
            <a:pPr>
              <a:lnSpc>
                <a:spcPct val="120000"/>
              </a:lnSpc>
            </a:pPr>
            <a:r>
              <a:rPr lang="en-US" sz="9800" dirty="0"/>
              <a:t>Mental health</a:t>
            </a:r>
          </a:p>
          <a:p>
            <a:pPr>
              <a:lnSpc>
                <a:spcPct val="120000"/>
              </a:lnSpc>
            </a:pPr>
            <a:r>
              <a:rPr lang="en-US" sz="9800" dirty="0"/>
              <a:t>Income/Job</a:t>
            </a:r>
          </a:p>
          <a:p>
            <a:pPr>
              <a:lnSpc>
                <a:spcPct val="120000"/>
              </a:lnSpc>
            </a:pPr>
            <a:r>
              <a:rPr lang="en-US" sz="9800" dirty="0"/>
              <a:t>Hope</a:t>
            </a:r>
          </a:p>
          <a:p>
            <a:pPr>
              <a:lnSpc>
                <a:spcPct val="120000"/>
              </a:lnSpc>
            </a:pPr>
            <a:r>
              <a:rPr lang="en-US" sz="9800" dirty="0"/>
              <a:t>Motivation</a:t>
            </a:r>
          </a:p>
          <a:p>
            <a:pPr>
              <a:lnSpc>
                <a:spcPct val="120000"/>
              </a:lnSpc>
            </a:pPr>
            <a:r>
              <a:rPr lang="en-US" sz="9800" dirty="0"/>
              <a:t>Holidays</a:t>
            </a:r>
          </a:p>
          <a:p>
            <a:r>
              <a:rPr lang="en-US" dirty="0"/>
              <a:t>`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D1F115-2D8E-6043-A6A1-B3711A8DD6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64224" y="1713913"/>
            <a:ext cx="4754880" cy="4874455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</a:pPr>
            <a:r>
              <a:rPr lang="en-US" sz="9600" dirty="0"/>
              <a:t>Relationships</a:t>
            </a:r>
          </a:p>
          <a:p>
            <a:pPr>
              <a:lnSpc>
                <a:spcPct val="120000"/>
              </a:lnSpc>
            </a:pPr>
            <a:r>
              <a:rPr lang="en-US" sz="9600" dirty="0"/>
              <a:t>Non-verbal communication</a:t>
            </a:r>
          </a:p>
          <a:p>
            <a:pPr>
              <a:lnSpc>
                <a:spcPct val="120000"/>
              </a:lnSpc>
            </a:pPr>
            <a:r>
              <a:rPr lang="en-US" sz="9600" dirty="0"/>
              <a:t>Routine</a:t>
            </a:r>
          </a:p>
          <a:p>
            <a:pPr>
              <a:lnSpc>
                <a:spcPct val="120000"/>
              </a:lnSpc>
            </a:pPr>
            <a:r>
              <a:rPr lang="en-US" sz="9600" dirty="0"/>
              <a:t>Social Life</a:t>
            </a:r>
          </a:p>
          <a:p>
            <a:pPr>
              <a:lnSpc>
                <a:spcPct val="120000"/>
              </a:lnSpc>
            </a:pPr>
            <a:r>
              <a:rPr lang="en-US" sz="9600" dirty="0"/>
              <a:t>Childhood</a:t>
            </a:r>
          </a:p>
          <a:p>
            <a:pPr>
              <a:lnSpc>
                <a:spcPct val="120000"/>
              </a:lnSpc>
            </a:pPr>
            <a:r>
              <a:rPr lang="en-US" sz="9600" dirty="0"/>
              <a:t>Patience</a:t>
            </a:r>
          </a:p>
          <a:p>
            <a:pPr>
              <a:lnSpc>
                <a:spcPct val="120000"/>
              </a:lnSpc>
            </a:pPr>
            <a:r>
              <a:rPr lang="en-US" sz="9600" dirty="0"/>
              <a:t>Compassion</a:t>
            </a:r>
          </a:p>
          <a:p>
            <a:pPr>
              <a:lnSpc>
                <a:spcPct val="120000"/>
              </a:lnSpc>
            </a:pPr>
            <a:r>
              <a:rPr lang="en-US" sz="9600" dirty="0"/>
              <a:t>Opportunities</a:t>
            </a:r>
          </a:p>
          <a:p>
            <a:pPr>
              <a:lnSpc>
                <a:spcPct val="120000"/>
              </a:lnSpc>
            </a:pPr>
            <a:r>
              <a:rPr lang="en-US" sz="9600" dirty="0"/>
              <a:t>Presence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2982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900" dirty="0"/>
              <a:t>Pandemic Life: WHAT have WE lost?</a:t>
            </a:r>
            <a:endParaRPr lang="en-US" sz="5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AA6E45-4976-B74D-9338-ED8E671CBB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9847" y="2194560"/>
            <a:ext cx="7065967" cy="39776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r>
              <a:rPr lang="en-US" sz="4000" b="1" dirty="0">
                <a:solidFill>
                  <a:srgbClr val="0070C0"/>
                </a:solidFill>
              </a:rPr>
              <a:t>Human Connection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AC57D91-30BA-F348-92E7-61D724F58C9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253046" y="1828800"/>
            <a:ext cx="2265578" cy="4849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964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3E6BCD7-6689-9249-B16A-0793876AC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Pandemic Losses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6C68436-1E6D-B846-A4C0-B97D91188F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549639" y="2423160"/>
            <a:ext cx="3549433" cy="3291840"/>
          </a:xfrm>
        </p:spPr>
        <p:txBody>
          <a:bodyPr>
            <a:normAutofit/>
          </a:bodyPr>
          <a:lstStyle/>
          <a:p>
            <a:endParaRPr lang="en-US" sz="4000" dirty="0"/>
          </a:p>
          <a:p>
            <a:r>
              <a:rPr lang="en-US" sz="3200" dirty="0"/>
              <a:t>Disenfranchised</a:t>
            </a:r>
          </a:p>
        </p:txBody>
      </p:sp>
      <p:pic>
        <p:nvPicPr>
          <p:cNvPr id="6" name="Content Placeholder 6">
            <a:extLst>
              <a:ext uri="{FF2B5EF4-FFF2-40B4-BE49-F238E27FC236}">
                <a16:creationId xmlns:a16="http://schemas.microsoft.com/office/drawing/2014/main" id="{539056E9-1A52-FE45-B079-FF907FE9B6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2030" y="255421"/>
            <a:ext cx="5639784" cy="639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9946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3E6BCD7-6689-9249-B16A-0793876AC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Pandemic Losses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6C68436-1E6D-B846-A4C0-B97D91188F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549639" y="2423160"/>
            <a:ext cx="3549433" cy="3291840"/>
          </a:xfrm>
        </p:spPr>
        <p:txBody>
          <a:bodyPr>
            <a:normAutofit/>
          </a:bodyPr>
          <a:lstStyle/>
          <a:p>
            <a:endParaRPr lang="en-US" sz="4000" dirty="0"/>
          </a:p>
          <a:p>
            <a:r>
              <a:rPr lang="en-US" sz="4000" dirty="0"/>
              <a:t>Cumulative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3B33F51-2884-3346-A88D-DB3198EEC7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785" y="1053790"/>
            <a:ext cx="7558719" cy="4661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5695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EA8DF8E-7DBA-9F46-9E3D-A9EA1730486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/>
              <a:t>Change = Loss = </a:t>
            </a:r>
            <a:r>
              <a:rPr lang="en-US" sz="5400" dirty="0">
                <a:solidFill>
                  <a:srgbClr val="7030A0"/>
                </a:solidFill>
              </a:rPr>
              <a:t>Grief</a:t>
            </a:r>
          </a:p>
        </p:txBody>
      </p:sp>
    </p:spTree>
    <p:extLst>
      <p:ext uri="{BB962C8B-B14F-4D97-AF65-F5344CB8AC3E}">
        <p14:creationId xmlns:p14="http://schemas.microsoft.com/office/powerpoint/2010/main" val="14463528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Grief…</a:t>
            </a:r>
          </a:p>
        </p:txBody>
      </p:sp>
      <p:sp>
        <p:nvSpPr>
          <p:cNvPr id="4" name="Subtitle 3"/>
          <p:cNvSpPr>
            <a:spLocks noGrp="1"/>
          </p:cNvSpPr>
          <p:nvPr>
            <p:ph sz="half" idx="1"/>
          </p:nvPr>
        </p:nvSpPr>
        <p:spPr>
          <a:xfrm>
            <a:off x="485776" y="2194559"/>
            <a:ext cx="7586662" cy="442055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…is universal and profoundly personal.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…is not a problem to be solved.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…doesn’t involve stages.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…doesn’t have a time limit or an end.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…is 100% normal.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7B261B-2D88-144C-A302-F45BF5F820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9316" y="628650"/>
            <a:ext cx="3181683" cy="3566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902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{32D456A3-5DCE-0645-B50B-4A7C8BCFBD79}tf10001070</Template>
  <TotalTime>598</TotalTime>
  <Words>318</Words>
  <Application>Microsoft Office PowerPoint</Application>
  <PresentationFormat>Widescreen</PresentationFormat>
  <Paragraphs>85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Calibri</vt:lpstr>
      <vt:lpstr>Rockwell</vt:lpstr>
      <vt:lpstr>Rockwell Condensed</vt:lpstr>
      <vt:lpstr>Rockwell Extra Bold</vt:lpstr>
      <vt:lpstr>Wingdings</vt:lpstr>
      <vt:lpstr>Wood Type</vt:lpstr>
      <vt:lpstr>Covid and Grief</vt:lpstr>
      <vt:lpstr>Pandemic Life</vt:lpstr>
      <vt:lpstr>Change = Loss</vt:lpstr>
      <vt:lpstr>Pandemic Life: WHAT have WE lost?</vt:lpstr>
      <vt:lpstr>Pandemic Life: WHAT have WE lost?</vt:lpstr>
      <vt:lpstr>Pandemic Losses</vt:lpstr>
      <vt:lpstr>Pandemic Losses</vt:lpstr>
      <vt:lpstr>Change = Loss = Grief</vt:lpstr>
      <vt:lpstr>Grief…</vt:lpstr>
      <vt:lpstr>Experiences &amp; Expressions of Grief</vt:lpstr>
      <vt:lpstr>What is griefworthy? What is not? Who decides?</vt:lpstr>
      <vt:lpstr>Pandemic Losses</vt:lpstr>
      <vt:lpstr>Coping Resources are Finite</vt:lpstr>
      <vt:lpstr>How to Cope</vt:lpstr>
      <vt:lpstr>How to Help</vt:lpstr>
      <vt:lpstr>“In the middle of difficulty lies opportunity” </vt:lpstr>
      <vt:lpstr>www.helpwithgrief.org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…in Everything</dc:title>
  <dc:creator>Microsoft Office User</dc:creator>
  <cp:lastModifiedBy>Hart, Kim</cp:lastModifiedBy>
  <cp:revision>7</cp:revision>
  <dcterms:created xsi:type="dcterms:W3CDTF">2021-02-10T17:34:41Z</dcterms:created>
  <dcterms:modified xsi:type="dcterms:W3CDTF">2021-03-09T18:25:56Z</dcterms:modified>
</cp:coreProperties>
</file>